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EB Garamond SemiBold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EBGaramond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EBGaramondSemiBold-italic.fntdata"/><Relationship Id="rId12" Type="http://schemas.openxmlformats.org/officeDocument/2006/relationships/slide" Target="slides/slide7.xml"/><Relationship Id="rId34" Type="http://schemas.openxmlformats.org/officeDocument/2006/relationships/font" Target="fonts/EBGaramondSemiBold-bold.fntdata"/><Relationship Id="rId15" Type="http://schemas.openxmlformats.org/officeDocument/2006/relationships/slide" Target="slides/slide10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9.xml"/><Relationship Id="rId36" Type="http://schemas.openxmlformats.org/officeDocument/2006/relationships/font" Target="fonts/EBGaramond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1.xml"/><Relationship Id="rId38" Type="http://schemas.openxmlformats.org/officeDocument/2006/relationships/font" Target="fonts/EBGaramo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c7a44d74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c7a44d74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ca152a737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ca152a737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ca152a737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ca152a737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Empezar con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ddee6a9676b0c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ddee6a9676b0c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2fa9bf5e49c23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f2fa9bf5e49c23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ca152a737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ca152a737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ddee6a9676b0c1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ddee6a9676b0c1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dee6a9676b0c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dee6a9676b0c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ca152a73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ca152a7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ca152a73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ca152a73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bdc8ff4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bdc8ff4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be8cc5ad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be8cc5ad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be8cc5ad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be8cc5ad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ca152a73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ca152a73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dc8ff4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bdc8ff4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c7a44d74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c7a44d74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ca152a73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ca152a73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ca152a737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ca152a737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 amt="90000"/>
          </a:blip>
          <a:srcRect b="17483" l="4582" r="42384" t="3188"/>
          <a:stretch/>
        </p:blipFill>
        <p:spPr>
          <a:xfrm>
            <a:off x="4294725" y="0"/>
            <a:ext cx="4849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AF5F2"/>
          </a:solidFill>
          <a:ln>
            <a:noFill/>
          </a:ln>
          <a:effectLst>
            <a:outerShdw blurRad="200025" rotWithShape="0" algn="bl" dir="215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type="ctrTitle"/>
          </p:nvPr>
        </p:nvSpPr>
        <p:spPr>
          <a:xfrm>
            <a:off x="220350" y="1765350"/>
            <a:ext cx="4131300" cy="2001000"/>
          </a:xfrm>
          <a:prstGeom prst="rect">
            <a:avLst/>
          </a:prstGeom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3300">
                <a:latin typeface="EB Garamond SemiBold"/>
                <a:ea typeface="EB Garamond SemiBold"/>
                <a:cs typeface="EB Garamond SemiBold"/>
                <a:sym typeface="EB Garamond SemiBold"/>
              </a:rPr>
              <a:t>Mecanismo para el análisis global de compresores</a:t>
            </a:r>
            <a:endParaRPr sz="33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038" y="217950"/>
            <a:ext cx="807775" cy="134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</p:pic>
      <p:sp>
        <p:nvSpPr>
          <p:cNvPr id="90" name="Google Shape;90;p13"/>
          <p:cNvSpPr txBox="1"/>
          <p:nvPr/>
        </p:nvSpPr>
        <p:spPr>
          <a:xfrm>
            <a:off x="629688" y="3766325"/>
            <a:ext cx="331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EB Garamond"/>
                <a:ea typeface="EB Garamond"/>
                <a:cs typeface="EB Garamond"/>
                <a:sym typeface="EB Garamond"/>
              </a:rPr>
              <a:t>Ronny Montenegro, Bryan Mendoza, Daniel Salcedo y Seth Caicedo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EB Garamond"/>
                <a:ea typeface="EB Garamond"/>
                <a:cs typeface="EB Garamond"/>
                <a:sym typeface="EB Garamond"/>
              </a:rPr>
              <a:t>12 de Julio de 2022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-283325" y="217950"/>
            <a:ext cx="1704348" cy="370494"/>
          </a:xfrm>
          <a:prstGeom prst="flowChartTerminator">
            <a:avLst/>
          </a:prstGeom>
          <a:solidFill>
            <a:srgbClr val="CC0000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-860350" y="705850"/>
            <a:ext cx="1704348" cy="370494"/>
          </a:xfrm>
          <a:prstGeom prst="flowChartTerminator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1318875" y="1235600"/>
            <a:ext cx="1704348" cy="370494"/>
          </a:xfrm>
          <a:prstGeom prst="flowChartTerminator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>
            <a:hlinkClick action="ppaction://hlinkshowjump?jump=nextslide"/>
          </p:cNvPr>
          <p:cNvSpPr txBox="1"/>
          <p:nvPr>
            <p:ph idx="1" type="body"/>
          </p:nvPr>
        </p:nvSpPr>
        <p:spPr>
          <a:xfrm>
            <a:off x="936950" y="1693700"/>
            <a:ext cx="53889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999999"/>
                </a:solidFill>
              </a:rPr>
              <a:t>Análisis de los compresores</a:t>
            </a:r>
            <a:endParaRPr b="1" sz="2000">
              <a:solidFill>
                <a:srgbClr val="999999"/>
              </a:solidFill>
            </a:endParaRPr>
          </a:p>
        </p:txBody>
      </p:sp>
      <p:sp>
        <p:nvSpPr>
          <p:cNvPr id="152" name="Google Shape;152;p22">
            <a:hlinkClick/>
          </p:cNvPr>
          <p:cNvSpPr txBox="1"/>
          <p:nvPr/>
        </p:nvSpPr>
        <p:spPr>
          <a:xfrm>
            <a:off x="936950" y="2397400"/>
            <a:ext cx="47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Diseño del mecanismo</a:t>
            </a:r>
            <a:endParaRPr b="1" sz="2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>
            <a:hlinkClick/>
          </p:cNvPr>
          <p:cNvSpPr txBox="1"/>
          <p:nvPr/>
        </p:nvSpPr>
        <p:spPr>
          <a:xfrm>
            <a:off x="936950" y="3073025"/>
            <a:ext cx="533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b="1" lang="es-419" sz="2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del dispositivo</a:t>
            </a:r>
            <a:endParaRPr b="1" sz="2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540"/>
              <a:t>Ideamos Medixus, un mecanismo que simplifica la </a:t>
            </a:r>
            <a:r>
              <a:rPr lang="es-419" sz="2540"/>
              <a:t>detección</a:t>
            </a:r>
            <a:r>
              <a:rPr lang="es-419" sz="2540"/>
              <a:t> de </a:t>
            </a:r>
            <a:r>
              <a:rPr lang="es-419" sz="2540"/>
              <a:t>anomalías y reduce costos</a:t>
            </a:r>
            <a:endParaRPr sz="2540"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42675" y="2416575"/>
            <a:ext cx="3695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300"/>
              <a:t>Mediante sensores que </a:t>
            </a:r>
            <a:r>
              <a:rPr lang="es-419" sz="2300"/>
              <a:t> envía datos precisos sobre los errores de cada uno de los compresores</a:t>
            </a:r>
            <a:endParaRPr sz="23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25" y="2255550"/>
            <a:ext cx="3996472" cy="25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>
            <a:hlinkClick action="ppaction://hlinkshowjump?jump=nextslide"/>
          </p:cNvPr>
          <p:cNvSpPr txBox="1"/>
          <p:nvPr>
            <p:ph idx="1" type="body"/>
          </p:nvPr>
        </p:nvSpPr>
        <p:spPr>
          <a:xfrm>
            <a:off x="936950" y="1693700"/>
            <a:ext cx="53889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999999"/>
                </a:solidFill>
              </a:rPr>
              <a:t>Análisis de los compresores</a:t>
            </a:r>
            <a:endParaRPr b="1" sz="2000">
              <a:solidFill>
                <a:srgbClr val="999999"/>
              </a:solidFill>
            </a:endParaRPr>
          </a:p>
        </p:txBody>
      </p:sp>
      <p:sp>
        <p:nvSpPr>
          <p:cNvPr id="166" name="Google Shape;166;p24">
            <a:hlinkClick/>
          </p:cNvPr>
          <p:cNvSpPr txBox="1"/>
          <p:nvPr/>
        </p:nvSpPr>
        <p:spPr>
          <a:xfrm>
            <a:off x="936950" y="2397400"/>
            <a:ext cx="47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Diseño del mecanismo</a:t>
            </a:r>
            <a:endParaRPr b="1" sz="2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>
            <a:hlinkClick/>
          </p:cNvPr>
          <p:cNvSpPr txBox="1"/>
          <p:nvPr/>
        </p:nvSpPr>
        <p:spPr>
          <a:xfrm>
            <a:off x="936950" y="3073025"/>
            <a:ext cx="533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Características del dispositivo</a:t>
            </a:r>
            <a:endParaRPr b="1" sz="2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828400" y="1207375"/>
            <a:ext cx="7369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Medixus: L</a:t>
            </a:r>
            <a:r>
              <a:rPr lang="es-419" sz="2440"/>
              <a:t>a mejor opción para el mantenimiento de compresores</a:t>
            </a:r>
            <a:endParaRPr sz="2440"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199175" y="2366675"/>
            <a:ext cx="2287500" cy="24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Man</a:t>
            </a:r>
            <a:r>
              <a:rPr lang="es-419" sz="2200"/>
              <a:t>ómetro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Termómetro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Amperímetro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Higrómetro </a:t>
            </a:r>
            <a:endParaRPr sz="220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50" y="2078855"/>
            <a:ext cx="3774300" cy="2519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1199175" y="2366675"/>
            <a:ext cx="2287500" cy="24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Manómetro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Termómetro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Amperímetro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Higrómetro </a:t>
            </a:r>
            <a:endParaRPr sz="22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4643550" y="2078855"/>
            <a:ext cx="3774300" cy="251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b="34725" l="29742" r="32364" t="36152"/>
          <a:stretch/>
        </p:blipFill>
        <p:spPr>
          <a:xfrm>
            <a:off x="5796813" y="2774525"/>
            <a:ext cx="1467776" cy="1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828400" y="1207375"/>
            <a:ext cx="7369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Medixus: La mejor opción para el mantenimiento de compresores</a:t>
            </a:r>
            <a:endParaRPr sz="244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540"/>
              <a:t>Un paso más hacia la automatización industrial</a:t>
            </a:r>
            <a:endParaRPr sz="2540"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29450" y="2324475"/>
            <a:ext cx="3914400" cy="1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Reduce el uso de personal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Menor rango de error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Digitalización</a:t>
            </a:r>
            <a:r>
              <a:rPr lang="es-419" sz="2200"/>
              <a:t> de datos</a:t>
            </a:r>
            <a:endParaRPr sz="2200"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75" y="2004675"/>
            <a:ext cx="3502951" cy="23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R</a:t>
            </a:r>
            <a:r>
              <a:rPr lang="es-419" sz="2440"/>
              <a:t>ápido acceso mediante app </a:t>
            </a:r>
            <a:r>
              <a:rPr lang="es-419" sz="2440"/>
              <a:t>móvil</a:t>
            </a:r>
            <a:r>
              <a:rPr lang="es-419" sz="2440"/>
              <a:t> o de escritorio </a:t>
            </a:r>
            <a:endParaRPr sz="2440"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9325" y="2078875"/>
            <a:ext cx="343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El dispositivo es capaz de conectarse a internet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Envía datos en tiempo real al servidor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Uso de la app de Medixus</a:t>
            </a:r>
            <a:endParaRPr sz="2200"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25" y="2078875"/>
            <a:ext cx="4021727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440"/>
              <a:t>Brinda segurid</a:t>
            </a:r>
            <a:r>
              <a:rPr lang="es-419" sz="2440"/>
              <a:t>ad y agilidad en el mantenimiento </a:t>
            </a:r>
            <a:endParaRPr sz="2440"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9450" y="2140700"/>
            <a:ext cx="401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Mantiene un registro de datos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Previene de posibles fallos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Diagnostica posibles soluciones</a:t>
            </a:r>
            <a:endParaRPr sz="2200"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950" y="2140700"/>
            <a:ext cx="3399962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mejor inversión a largo plazo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solidFill>
                  <a:schemeClr val="dk2"/>
                </a:solidFill>
              </a:rPr>
              <a:t>Pros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—Comodidad y eficacia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—Seguridad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—Reducción de Costos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0" name="Google Shape;210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00">
                <a:solidFill>
                  <a:schemeClr val="dk2"/>
                </a:solidFill>
              </a:rPr>
              <a:t>Contras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</a:rPr>
              <a:t>—Alta inversión inicial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1051650" y="1786800"/>
            <a:ext cx="704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Medixus: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Mantenimiento Global y 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Eficaz 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872022" y="-1302825"/>
            <a:ext cx="5150725" cy="77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12950" y="1331050"/>
            <a:ext cx="83181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Analizar</a:t>
            </a:r>
            <a:r>
              <a:rPr lang="es-419" sz="2800"/>
              <a:t> compresores individualmente es costoso</a:t>
            </a:r>
            <a:endParaRPr sz="2800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12950" y="2571750"/>
            <a:ext cx="48792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300"/>
              <a:t>Por lo general</a:t>
            </a:r>
            <a:r>
              <a:rPr lang="es-419" sz="2300"/>
              <a:t>, el </a:t>
            </a:r>
            <a:r>
              <a:rPr lang="es-419" sz="2300"/>
              <a:t>análisis</a:t>
            </a:r>
            <a:r>
              <a:rPr lang="es-419" sz="2300"/>
              <a:t> de los compresores </a:t>
            </a:r>
            <a:r>
              <a:rPr lang="es-419" sz="2300"/>
              <a:t>se realiza</a:t>
            </a:r>
            <a:r>
              <a:rPr lang="es-419" sz="2300"/>
              <a:t> de manera individual.</a:t>
            </a:r>
            <a:endParaRPr sz="2300"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800" y="2571800"/>
            <a:ext cx="3327250" cy="15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12950" y="1331050"/>
            <a:ext cx="83181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/>
              <a:t>M</a:t>
            </a:r>
            <a:r>
              <a:rPr lang="es-419" sz="2800"/>
              <a:t>ecanismo</a:t>
            </a:r>
            <a:r>
              <a:rPr lang="es-419" sz="2800"/>
              <a:t> que mejora el </a:t>
            </a:r>
            <a:r>
              <a:rPr lang="es-419" sz="2800"/>
              <a:t>análisis</a:t>
            </a:r>
            <a:r>
              <a:rPr lang="es-419" sz="2800"/>
              <a:t> tradicional de compresores</a:t>
            </a:r>
            <a:endParaRPr sz="2800"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12950" y="2571750"/>
            <a:ext cx="46809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/>
              <a:t>Sistema de monitoreo constante</a:t>
            </a:r>
            <a:endParaRPr sz="23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300"/>
              <a:t>Aminora los costos y el tiempo a las industrias</a:t>
            </a:r>
            <a:endParaRPr sz="23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500" y="2470150"/>
            <a:ext cx="3286549" cy="21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Compresor industrial</a:t>
            </a:r>
            <a:endParaRPr/>
          </a:p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948650" y="2841675"/>
            <a:ext cx="37743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300"/>
              <a:t>Artefacto que comprime el aire e incrementa su presión</a:t>
            </a:r>
            <a:endParaRPr sz="22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3656" l="8230" r="9546" t="10909"/>
          <a:stretch/>
        </p:blipFill>
        <p:spPr>
          <a:xfrm>
            <a:off x="937150" y="2078875"/>
            <a:ext cx="2833300" cy="25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>
            <a:hlinkClick action="ppaction://hlinkshowjump?jump=nextslide"/>
          </p:cNvPr>
          <p:cNvSpPr txBox="1"/>
          <p:nvPr>
            <p:ph idx="1" type="body"/>
          </p:nvPr>
        </p:nvSpPr>
        <p:spPr>
          <a:xfrm>
            <a:off x="936950" y="1693700"/>
            <a:ext cx="53889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A</a:t>
            </a:r>
            <a:r>
              <a:rPr b="1" lang="es-419" sz="2000"/>
              <a:t>nálisis de los compresores</a:t>
            </a:r>
            <a:endParaRPr b="1" sz="2000"/>
          </a:p>
        </p:txBody>
      </p:sp>
      <p:sp>
        <p:nvSpPr>
          <p:cNvPr id="125" name="Google Shape;125;p18">
            <a:hlinkClick/>
          </p:cNvPr>
          <p:cNvSpPr txBox="1"/>
          <p:nvPr/>
        </p:nvSpPr>
        <p:spPr>
          <a:xfrm>
            <a:off x="936950" y="2397400"/>
            <a:ext cx="47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Diseño del mecanismo</a:t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8">
            <a:hlinkClick/>
          </p:cNvPr>
          <p:cNvSpPr txBox="1"/>
          <p:nvPr/>
        </p:nvSpPr>
        <p:spPr>
          <a:xfrm>
            <a:off x="936950" y="3073025"/>
            <a:ext cx="533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Características</a:t>
            </a:r>
            <a:r>
              <a:rPr b="1" lang="es-419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del dispositivo</a:t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>
            <a:hlinkClick action="ppaction://hlinkshowjump?jump=nextslide"/>
          </p:cNvPr>
          <p:cNvSpPr txBox="1"/>
          <p:nvPr>
            <p:ph idx="1" type="body"/>
          </p:nvPr>
        </p:nvSpPr>
        <p:spPr>
          <a:xfrm>
            <a:off x="936950" y="1693700"/>
            <a:ext cx="53889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accent3"/>
                </a:solidFill>
              </a:rPr>
              <a:t>A</a:t>
            </a:r>
            <a:r>
              <a:rPr b="1" lang="es-419" sz="2000">
                <a:solidFill>
                  <a:schemeClr val="accent3"/>
                </a:solidFill>
              </a:rPr>
              <a:t>nálisis de los compresores</a:t>
            </a:r>
            <a:endParaRPr b="1" sz="2000">
              <a:solidFill>
                <a:schemeClr val="accent3"/>
              </a:solidFill>
            </a:endParaRPr>
          </a:p>
        </p:txBody>
      </p:sp>
      <p:sp>
        <p:nvSpPr>
          <p:cNvPr id="132" name="Google Shape;132;p19">
            <a:hlinkClick/>
          </p:cNvPr>
          <p:cNvSpPr txBox="1"/>
          <p:nvPr/>
        </p:nvSpPr>
        <p:spPr>
          <a:xfrm>
            <a:off x="936950" y="2397400"/>
            <a:ext cx="470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Diseño del mecanismo</a:t>
            </a:r>
            <a:endParaRPr b="1" sz="2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9">
            <a:hlinkClick/>
          </p:cNvPr>
          <p:cNvSpPr txBox="1"/>
          <p:nvPr/>
        </p:nvSpPr>
        <p:spPr>
          <a:xfrm>
            <a:off x="936950" y="3073025"/>
            <a:ext cx="533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Características del dispositivo</a:t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63800" y="1211725"/>
            <a:ext cx="76164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640"/>
              <a:t>Medir la </a:t>
            </a:r>
            <a:r>
              <a:rPr lang="es-419" sz="2640"/>
              <a:t>continuidad eléctrica</a:t>
            </a:r>
            <a:r>
              <a:rPr lang="es-419" sz="2640"/>
              <a:t> en las bobinas</a:t>
            </a:r>
            <a:r>
              <a:rPr lang="es-419" sz="2640"/>
              <a:t> es </a:t>
            </a:r>
            <a:r>
              <a:rPr lang="es-419" sz="2640"/>
              <a:t>el procedimiento </a:t>
            </a:r>
            <a:r>
              <a:rPr lang="es-419" sz="2640"/>
              <a:t>más</a:t>
            </a:r>
            <a:r>
              <a:rPr lang="es-419" sz="2640"/>
              <a:t> importante a realizar</a:t>
            </a:r>
            <a:endParaRPr sz="2640"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637400" y="2337150"/>
            <a:ext cx="586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Presión</a:t>
            </a:r>
            <a:r>
              <a:rPr lang="es-419" sz="2200"/>
              <a:t> del fluido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Subenfriamiento y </a:t>
            </a:r>
            <a:r>
              <a:rPr lang="es-419" sz="2200"/>
              <a:t>sobrecalentamiento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Voltaje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Humedad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04750" y="1154150"/>
            <a:ext cx="81063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/>
              <a:t>La </a:t>
            </a:r>
            <a:r>
              <a:rPr lang="es-419" sz="2700"/>
              <a:t>medición</a:t>
            </a:r>
            <a:r>
              <a:rPr lang="es-419" sz="2700"/>
              <a:t> de los factores facilita la </a:t>
            </a:r>
            <a:r>
              <a:rPr lang="es-419" sz="2700"/>
              <a:t>detección</a:t>
            </a:r>
            <a:r>
              <a:rPr lang="es-419" sz="2700"/>
              <a:t> de las piezas dañadas del compresor</a:t>
            </a:r>
            <a:endParaRPr sz="2700"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04750" y="2277575"/>
            <a:ext cx="386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/>
              <a:t>Cambiar el filtro de aire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Cambiar las </a:t>
            </a:r>
            <a:r>
              <a:rPr lang="es-419" sz="2200"/>
              <a:t>válvulas</a:t>
            </a:r>
            <a:r>
              <a:rPr lang="es-419" sz="2200"/>
              <a:t>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Purga de aire del calderín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Cambiar el aceite</a:t>
            </a:r>
            <a:endParaRPr sz="2200"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18777" l="29277" r="29248" t="29150"/>
          <a:stretch/>
        </p:blipFill>
        <p:spPr>
          <a:xfrm>
            <a:off x="4759300" y="2163588"/>
            <a:ext cx="4051699" cy="286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